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26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659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72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80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36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5062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1771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153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266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5022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92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494AA-CDA0-4368-9E32-33CE62601948}" type="datetimeFigureOut">
              <a:rPr lang="en-AU" smtClean="0"/>
              <a:t>28/09/2022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0D8E-1198-4672-B640-C76E36A315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9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72416" y="536091"/>
            <a:ext cx="9620884" cy="62387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10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32927" y="2891204"/>
            <a:ext cx="405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5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332927" y="5288552"/>
            <a:ext cx="405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500" dirty="0"/>
              <a:t>…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32927" y="4097915"/>
            <a:ext cx="405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500" dirty="0"/>
              <a:t>…</a:t>
            </a:r>
          </a:p>
        </p:txBody>
      </p:sp>
      <p:sp>
        <p:nvSpPr>
          <p:cNvPr id="8" name="Rectangle 7"/>
          <p:cNvSpPr/>
          <p:nvPr/>
        </p:nvSpPr>
        <p:spPr>
          <a:xfrm rot="16200000">
            <a:off x="-530833" y="1501472"/>
            <a:ext cx="2528515" cy="7640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en-AU" sz="10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</a:p>
          <a:p>
            <a:pPr algn="ctr"/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(e.g. pre-implementation)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208161" y="3416752"/>
            <a:ext cx="1071585" cy="7640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en-AU" sz="10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pPr algn="ctr"/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(e.g</a:t>
            </a:r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installation)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-409934" y="5211133"/>
            <a:ext cx="2286718" cy="7640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en-AU" sz="10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</a:p>
          <a:p>
            <a:pPr algn="ctr"/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(e.g. post-implementation)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owchart: Punched Tape 10"/>
          <p:cNvSpPr/>
          <p:nvPr/>
        </p:nvSpPr>
        <p:spPr>
          <a:xfrm>
            <a:off x="1367588" y="800099"/>
            <a:ext cx="983040" cy="792000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A</a:t>
            </a:r>
          </a:p>
          <a:p>
            <a:pPr algn="ctr"/>
            <a:r>
              <a:rPr lang="en-A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Fact Sheet for customer)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37420" y="790194"/>
            <a:ext cx="1800000" cy="5909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Task #1</a:t>
            </a:r>
          </a:p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(e.g. customer engagement)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37420" y="1629335"/>
            <a:ext cx="1800000" cy="41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#2</a:t>
            </a:r>
          </a:p>
          <a:p>
            <a:pPr algn="ctr"/>
            <a:r>
              <a:rPr lang="en-A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scope and quote)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37420" y="2296647"/>
            <a:ext cx="1800000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Task #</a:t>
            </a:r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(e.g. collect Nomination Form)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owchart: Punched Tape 14"/>
          <p:cNvSpPr/>
          <p:nvPr/>
        </p:nvSpPr>
        <p:spPr>
          <a:xfrm>
            <a:off x="1367588" y="2183574"/>
            <a:ext cx="983040" cy="874147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B</a:t>
            </a:r>
          </a:p>
          <a:p>
            <a:pPr algn="ctr"/>
            <a:r>
              <a:rPr lang="en-A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</a:t>
            </a:r>
            <a:r>
              <a:rPr lang="en-AU" sz="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Nomination Form)</a:t>
            </a:r>
            <a:endParaRPr lang="en-A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owchart: Punched Tape 15"/>
          <p:cNvSpPr/>
          <p:nvPr/>
        </p:nvSpPr>
        <p:spPr>
          <a:xfrm>
            <a:off x="4724211" y="2137957"/>
            <a:ext cx="972511" cy="827176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Y</a:t>
            </a:r>
          </a:p>
          <a:p>
            <a:pPr algn="ctr"/>
            <a:r>
              <a:rPr lang="en-A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signed Nomination</a:t>
            </a:r>
            <a:r>
              <a:rPr lang="en-AU" sz="8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Form)</a:t>
            </a:r>
            <a:endParaRPr lang="en-A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owchart: Punched Tape 16"/>
          <p:cNvSpPr/>
          <p:nvPr/>
        </p:nvSpPr>
        <p:spPr>
          <a:xfrm>
            <a:off x="4724211" y="827872"/>
            <a:ext cx="972511" cy="676771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X</a:t>
            </a:r>
            <a:b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Tax invoice)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247759" y="818165"/>
            <a:ext cx="1548000" cy="43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Person A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(e.g. Sales person)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247759" y="1326776"/>
            <a:ext cx="1548000" cy="43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B</a:t>
            </a:r>
          </a:p>
          <a:p>
            <a:pPr algn="ctr"/>
            <a:r>
              <a:rPr lang="en-A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Project Manager)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247759" y="1856998"/>
            <a:ext cx="1548000" cy="4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Person C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(e.g. Installer)</a:t>
            </a:r>
          </a:p>
        </p:txBody>
      </p:sp>
      <p:sp>
        <p:nvSpPr>
          <p:cNvPr id="36" name="TextBox 42"/>
          <p:cNvSpPr txBox="1"/>
          <p:nvPr/>
        </p:nvSpPr>
        <p:spPr>
          <a:xfrm>
            <a:off x="10206857" y="570879"/>
            <a:ext cx="1632178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ctr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Roles &amp; responsibilities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247759" y="2379571"/>
            <a:ext cx="1548000" cy="43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Person D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(e.g. QA Manager)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151558" y="537311"/>
            <a:ext cx="1771650" cy="235389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37420" y="3537861"/>
            <a:ext cx="1800000" cy="57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Task #15</a:t>
            </a:r>
          </a:p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(e.g.</a:t>
            </a:r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Implementation)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637420" y="4728335"/>
            <a:ext cx="1800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Task #20</a:t>
            </a:r>
          </a:p>
          <a:p>
            <a:pPr algn="ct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(e.g.</a:t>
            </a:r>
            <a:r>
              <a:rPr lang="en-AU" sz="9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calculate ESCs/PRCs)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637420" y="5918802"/>
            <a:ext cx="1800000" cy="5628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n-AU" sz="9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#25</a:t>
            </a:r>
          </a:p>
          <a:p>
            <a:pPr algn="ctr"/>
            <a:r>
              <a:rPr lang="en-AU" sz="9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ESC/PRC registration)</a:t>
            </a:r>
            <a:endParaRPr lang="en-A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Flowchart: Punched Tape 45"/>
          <p:cNvSpPr/>
          <p:nvPr/>
        </p:nvSpPr>
        <p:spPr>
          <a:xfrm>
            <a:off x="4694535" y="4593912"/>
            <a:ext cx="972511" cy="836636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Z</a:t>
            </a:r>
          </a:p>
          <a:p>
            <a:pPr algn="ctr"/>
            <a:r>
              <a:rPr lang="en-AU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calculation spreadsheet)</a:t>
            </a:r>
          </a:p>
        </p:txBody>
      </p:sp>
      <p:sp>
        <p:nvSpPr>
          <p:cNvPr id="48" name="Flowchart: Magnetic Disk 47"/>
          <p:cNvSpPr/>
          <p:nvPr/>
        </p:nvSpPr>
        <p:spPr>
          <a:xfrm>
            <a:off x="8364682" y="3397378"/>
            <a:ext cx="1230627" cy="809625"/>
          </a:xfrm>
          <a:prstGeom prst="flowChartMagneticDisk">
            <a:avLst/>
          </a:prstGeom>
          <a:solidFill>
            <a:schemeClr val="bg1">
              <a:lumMod val="50000"/>
            </a:schemeClr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/>
              <a:t>Records </a:t>
            </a:r>
            <a:br>
              <a:rPr lang="en-AU" sz="1000" b="1" dirty="0"/>
            </a:br>
            <a:r>
              <a:rPr lang="en-AU" sz="1000" b="1" dirty="0"/>
              <a:t>management system</a:t>
            </a:r>
          </a:p>
        </p:txBody>
      </p:sp>
      <p:sp>
        <p:nvSpPr>
          <p:cNvPr id="49" name="Flowchart: Decision 48"/>
          <p:cNvSpPr/>
          <p:nvPr/>
        </p:nvSpPr>
        <p:spPr>
          <a:xfrm>
            <a:off x="6013357" y="763663"/>
            <a:ext cx="1337310" cy="792000"/>
          </a:xfrm>
          <a:prstGeom prst="flowChartDecisi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QA step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Pass? </a:t>
            </a:r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(Y/N)</a:t>
            </a:r>
          </a:p>
        </p:txBody>
      </p:sp>
      <p:sp>
        <p:nvSpPr>
          <p:cNvPr id="50" name="Flowchart: Decision 49"/>
          <p:cNvSpPr/>
          <p:nvPr/>
        </p:nvSpPr>
        <p:spPr>
          <a:xfrm>
            <a:off x="6013357" y="2162414"/>
            <a:ext cx="1337310" cy="792000"/>
          </a:xfrm>
          <a:prstGeom prst="flowChartDecisi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QA step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Pass? </a:t>
            </a:r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(Y/N)</a:t>
            </a:r>
          </a:p>
        </p:txBody>
      </p:sp>
      <p:sp>
        <p:nvSpPr>
          <p:cNvPr id="51" name="Flowchart: Decision 50"/>
          <p:cNvSpPr/>
          <p:nvPr/>
        </p:nvSpPr>
        <p:spPr>
          <a:xfrm>
            <a:off x="6013357" y="4575050"/>
            <a:ext cx="1337310" cy="792000"/>
          </a:xfrm>
          <a:prstGeom prst="flowChartDecisi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QA step</a:t>
            </a:r>
          </a:p>
          <a:p>
            <a:pPr algn="ctr"/>
            <a:r>
              <a:rPr lang="en-AU" sz="1000" b="1" dirty="0">
                <a:latin typeface="Arial" panose="020B0604020202020204" pitchFamily="34" charset="0"/>
                <a:cs typeface="Arial" panose="020B0604020202020204" pitchFamily="34" charset="0"/>
              </a:rPr>
              <a:t>Pass? </a:t>
            </a:r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(Y/N)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37420" y="1381124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537420" y="2043783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537420" y="2932189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537420" y="3304528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531540" y="4113484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538466" y="4504877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538466" y="5294590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38466" y="5685983"/>
            <a:ext cx="0" cy="21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352082" y="1162176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2357684" y="2550535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4445530" y="1168543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437420" y="2560662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424248" y="4998344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297137" y="86709"/>
            <a:ext cx="675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Example of activity delivery process flowchart for ESS &amp; PDRS activities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632282" y="6296996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/>
              <a:t>Version 1.1</a:t>
            </a:r>
          </a:p>
          <a:p>
            <a:r>
              <a:rPr lang="en-AU" sz="900" dirty="0"/>
              <a:t>October 2022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5686142" y="1153602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9" idx="3"/>
          </p:cNvCxnSpPr>
          <p:nvPr/>
        </p:nvCxnSpPr>
        <p:spPr>
          <a:xfrm flipV="1">
            <a:off x="7350667" y="1153602"/>
            <a:ext cx="1651936" cy="606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8982075" y="1155859"/>
            <a:ext cx="20528" cy="22237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366562" y="891544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Y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293250" y="657320"/>
            <a:ext cx="284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N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3531540" y="679276"/>
            <a:ext cx="3135602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531540" y="679260"/>
            <a:ext cx="0" cy="2122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5692520" y="2544474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342565" y="2544474"/>
            <a:ext cx="1639510" cy="70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7366562" y="2300935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Y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667142" y="2093732"/>
            <a:ext cx="5345" cy="78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545392" y="2093732"/>
            <a:ext cx="3121749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671896" y="679260"/>
            <a:ext cx="5345" cy="78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293250" y="2076432"/>
            <a:ext cx="284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N</a:t>
            </a:r>
          </a:p>
        </p:txBody>
      </p:sp>
      <p:cxnSp>
        <p:nvCxnSpPr>
          <p:cNvPr id="128" name="Straight Arrow Connector 127"/>
          <p:cNvCxnSpPr/>
          <p:nvPr/>
        </p:nvCxnSpPr>
        <p:spPr>
          <a:xfrm flipV="1">
            <a:off x="5677774" y="4964989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366562" y="4691020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Y</a:t>
            </a:r>
          </a:p>
        </p:txBody>
      </p:sp>
      <p:cxnSp>
        <p:nvCxnSpPr>
          <p:cNvPr id="130" name="Straight Arrow Connector 129"/>
          <p:cNvCxnSpPr/>
          <p:nvPr/>
        </p:nvCxnSpPr>
        <p:spPr>
          <a:xfrm flipV="1">
            <a:off x="7339100" y="4951703"/>
            <a:ext cx="1639510" cy="70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V="1">
            <a:off x="8982075" y="4224755"/>
            <a:ext cx="0" cy="7402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682669" y="5343779"/>
            <a:ext cx="284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N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6681212" y="5367050"/>
            <a:ext cx="0" cy="2259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5856584" y="5627733"/>
            <a:ext cx="1622880" cy="3032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200" b="1" dirty="0">
                <a:solidFill>
                  <a:schemeClr val="bg1"/>
                </a:solidFill>
              </a:rPr>
              <a:t>ESCs/PRCs not</a:t>
            </a:r>
            <a:r>
              <a:rPr lang="en-AU" sz="1200" b="1" baseline="0" dirty="0">
                <a:solidFill>
                  <a:schemeClr val="bg1"/>
                </a:solidFill>
              </a:rPr>
              <a:t> eligible</a:t>
            </a:r>
            <a:endParaRPr lang="en-AU" sz="1200" b="1" dirty="0">
              <a:solidFill>
                <a:schemeClr val="bg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0084531" y="3026981"/>
            <a:ext cx="1915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This sample process flowchart is meant to </a:t>
            </a:r>
            <a:r>
              <a:rPr lang="en-AU" sz="1000"/>
              <a:t>be used as </a:t>
            </a:r>
            <a:r>
              <a:rPr lang="en-AU" sz="1000" dirty="0"/>
              <a:t>a guide only. </a:t>
            </a:r>
          </a:p>
          <a:p>
            <a:endParaRPr lang="en-AU" sz="1000" dirty="0"/>
          </a:p>
          <a:p>
            <a:r>
              <a:rPr lang="en-AU" sz="1000" dirty="0"/>
              <a:t>You need to develop your own flowchart that describes the delivery process for your proposed activities.</a:t>
            </a:r>
          </a:p>
        </p:txBody>
      </p:sp>
      <p:sp>
        <p:nvSpPr>
          <p:cNvPr id="139" name="Flowchart: Punched Tape 138"/>
          <p:cNvSpPr/>
          <p:nvPr/>
        </p:nvSpPr>
        <p:spPr>
          <a:xfrm>
            <a:off x="1367588" y="4619081"/>
            <a:ext cx="983040" cy="874147"/>
          </a:xfrm>
          <a:prstGeom prst="flowChartPunchedTap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 flipV="1">
            <a:off x="2357684" y="5004668"/>
            <a:ext cx="256855" cy="6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6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286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IPART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Mayfield</dc:creator>
  <cp:lastModifiedBy>Liz Mayfield</cp:lastModifiedBy>
  <cp:revision>27</cp:revision>
  <dcterms:created xsi:type="dcterms:W3CDTF">2020-07-07T01:38:21Z</dcterms:created>
  <dcterms:modified xsi:type="dcterms:W3CDTF">2022-09-28T04:08:09Z</dcterms:modified>
</cp:coreProperties>
</file>