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32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494AA-CDA0-4368-9E32-33CE62601948}" type="datetimeFigureOut">
              <a:rPr lang="en-AU" smtClean="0"/>
              <a:t>28/09/2022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40D8E-1198-4672-B640-C76E36A3150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11263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494AA-CDA0-4368-9E32-33CE62601948}" type="datetimeFigureOut">
              <a:rPr lang="en-AU" smtClean="0"/>
              <a:t>28/09/2022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40D8E-1198-4672-B640-C76E36A3150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26596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494AA-CDA0-4368-9E32-33CE62601948}" type="datetimeFigureOut">
              <a:rPr lang="en-AU" smtClean="0"/>
              <a:t>28/09/2022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40D8E-1198-4672-B640-C76E36A3150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07249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494AA-CDA0-4368-9E32-33CE62601948}" type="datetimeFigureOut">
              <a:rPr lang="en-AU" smtClean="0"/>
              <a:t>28/09/2022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40D8E-1198-4672-B640-C76E36A3150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800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494AA-CDA0-4368-9E32-33CE62601948}" type="datetimeFigureOut">
              <a:rPr lang="en-AU" smtClean="0"/>
              <a:t>28/09/2022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40D8E-1198-4672-B640-C76E36A3150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70365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494AA-CDA0-4368-9E32-33CE62601948}" type="datetimeFigureOut">
              <a:rPr lang="en-AU" smtClean="0"/>
              <a:t>28/09/2022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40D8E-1198-4672-B640-C76E36A3150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975062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494AA-CDA0-4368-9E32-33CE62601948}" type="datetimeFigureOut">
              <a:rPr lang="en-AU" smtClean="0"/>
              <a:t>28/09/2022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40D8E-1198-4672-B640-C76E36A3150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3217719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494AA-CDA0-4368-9E32-33CE62601948}" type="datetimeFigureOut">
              <a:rPr lang="en-AU" smtClean="0"/>
              <a:t>28/09/2022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40D8E-1198-4672-B640-C76E36A3150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51539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494AA-CDA0-4368-9E32-33CE62601948}" type="datetimeFigureOut">
              <a:rPr lang="en-AU" smtClean="0"/>
              <a:t>28/09/2022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40D8E-1198-4672-B640-C76E36A3150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32663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494AA-CDA0-4368-9E32-33CE62601948}" type="datetimeFigureOut">
              <a:rPr lang="en-AU" smtClean="0"/>
              <a:t>28/09/2022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40D8E-1198-4672-B640-C76E36A3150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502209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494AA-CDA0-4368-9E32-33CE62601948}" type="datetimeFigureOut">
              <a:rPr lang="en-AU" smtClean="0"/>
              <a:t>28/09/2022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40D8E-1198-4672-B640-C76E36A3150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19926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B494AA-CDA0-4368-9E32-33CE62601948}" type="datetimeFigureOut">
              <a:rPr lang="en-AU" smtClean="0"/>
              <a:t>28/09/2022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40D8E-1198-4672-B640-C76E36A3150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4790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272416" y="536091"/>
            <a:ext cx="9620884" cy="623878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AU" sz="1000" b="1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332927" y="2891204"/>
            <a:ext cx="40588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500" dirty="0"/>
              <a:t>…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332927" y="5288552"/>
            <a:ext cx="40588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500" dirty="0"/>
              <a:t>…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3332927" y="4097915"/>
            <a:ext cx="40588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500" dirty="0"/>
              <a:t>…</a:t>
            </a:r>
          </a:p>
        </p:txBody>
      </p:sp>
      <p:sp>
        <p:nvSpPr>
          <p:cNvPr id="8" name="Rectangle 7"/>
          <p:cNvSpPr/>
          <p:nvPr/>
        </p:nvSpPr>
        <p:spPr>
          <a:xfrm rot="16200000">
            <a:off x="-530833" y="1501472"/>
            <a:ext cx="2528515" cy="76401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AU" sz="1000" b="1" dirty="0">
                <a:latin typeface="Arial" panose="020B0604020202020204" pitchFamily="34" charset="0"/>
                <a:cs typeface="Arial" panose="020B0604020202020204" pitchFamily="34" charset="0"/>
              </a:rPr>
              <a:t>PHASE</a:t>
            </a:r>
            <a:r>
              <a:rPr lang="en-AU" sz="1000" b="1" baseline="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</a:p>
          <a:p>
            <a:pPr algn="ctr"/>
            <a:r>
              <a:rPr lang="en-AU" sz="900" b="1" baseline="0" dirty="0">
                <a:latin typeface="Arial" panose="020B0604020202020204" pitchFamily="34" charset="0"/>
                <a:cs typeface="Arial" panose="020B0604020202020204" pitchFamily="34" charset="0"/>
              </a:rPr>
              <a:t>(e.g. pre-implementation)</a:t>
            </a:r>
            <a:endParaRPr lang="en-AU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 rot="16200000">
            <a:off x="208161" y="3416752"/>
            <a:ext cx="1071585" cy="76401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AU" sz="1000" b="1" dirty="0">
                <a:latin typeface="Arial" panose="020B0604020202020204" pitchFamily="34" charset="0"/>
                <a:cs typeface="Arial" panose="020B0604020202020204" pitchFamily="34" charset="0"/>
              </a:rPr>
              <a:t>PHASE</a:t>
            </a:r>
            <a:r>
              <a:rPr lang="en-AU" sz="1000" b="1" baseline="0" dirty="0">
                <a:latin typeface="Arial" panose="020B0604020202020204" pitchFamily="34" charset="0"/>
                <a:cs typeface="Arial" panose="020B0604020202020204" pitchFamily="34" charset="0"/>
              </a:rPr>
              <a:t> B</a:t>
            </a:r>
          </a:p>
          <a:p>
            <a:pPr algn="ctr"/>
            <a:r>
              <a:rPr lang="en-AU" sz="900" b="1" baseline="0" dirty="0">
                <a:latin typeface="Arial" panose="020B0604020202020204" pitchFamily="34" charset="0"/>
                <a:cs typeface="Arial" panose="020B0604020202020204" pitchFamily="34" charset="0"/>
              </a:rPr>
              <a:t>(e.g</a:t>
            </a:r>
            <a:r>
              <a:rPr lang="en-AU" sz="9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AU" sz="900" b="1" baseline="0" dirty="0">
                <a:latin typeface="Arial" panose="020B0604020202020204" pitchFamily="34" charset="0"/>
                <a:cs typeface="Arial" panose="020B0604020202020204" pitchFamily="34" charset="0"/>
              </a:rPr>
              <a:t> installation)</a:t>
            </a:r>
            <a:endParaRPr lang="en-AU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 rot="16200000">
            <a:off x="-409934" y="5211133"/>
            <a:ext cx="2286718" cy="76401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AU" sz="1000" b="1" dirty="0">
                <a:latin typeface="Arial" panose="020B0604020202020204" pitchFamily="34" charset="0"/>
                <a:cs typeface="Arial" panose="020B0604020202020204" pitchFamily="34" charset="0"/>
              </a:rPr>
              <a:t>PHASE</a:t>
            </a:r>
            <a:r>
              <a:rPr lang="en-AU" sz="1000" b="1" baseline="0" dirty="0">
                <a:latin typeface="Arial" panose="020B0604020202020204" pitchFamily="34" charset="0"/>
                <a:cs typeface="Arial" panose="020B0604020202020204" pitchFamily="34" charset="0"/>
              </a:rPr>
              <a:t> C</a:t>
            </a:r>
          </a:p>
          <a:p>
            <a:pPr algn="ctr"/>
            <a:r>
              <a:rPr lang="en-AU" sz="900" b="1" baseline="0" dirty="0">
                <a:latin typeface="Arial" panose="020B0604020202020204" pitchFamily="34" charset="0"/>
                <a:cs typeface="Arial" panose="020B0604020202020204" pitchFamily="34" charset="0"/>
              </a:rPr>
              <a:t>(e.g. post-implementation)</a:t>
            </a:r>
            <a:endParaRPr lang="en-AU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Flowchart: Punched Tape 10"/>
          <p:cNvSpPr/>
          <p:nvPr/>
        </p:nvSpPr>
        <p:spPr>
          <a:xfrm>
            <a:off x="1367588" y="800099"/>
            <a:ext cx="983040" cy="792000"/>
          </a:xfrm>
          <a:prstGeom prst="flowChartPunchedTap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AU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 A</a:t>
            </a:r>
          </a:p>
          <a:p>
            <a:pPr algn="ctr"/>
            <a:r>
              <a:rPr lang="en-AU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(e.g. Fact Sheet for customer)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637420" y="790194"/>
            <a:ext cx="1800000" cy="59093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AU" sz="900" b="1" dirty="0">
                <a:latin typeface="Arial" panose="020B0604020202020204" pitchFamily="34" charset="0"/>
                <a:cs typeface="Arial" panose="020B0604020202020204" pitchFamily="34" charset="0"/>
              </a:rPr>
              <a:t>Task #1</a:t>
            </a:r>
          </a:p>
          <a:p>
            <a:pPr algn="ctr"/>
            <a:r>
              <a:rPr lang="en-AU" sz="900" b="1" dirty="0">
                <a:latin typeface="Arial" panose="020B0604020202020204" pitchFamily="34" charset="0"/>
                <a:cs typeface="Arial" panose="020B0604020202020204" pitchFamily="34" charset="0"/>
              </a:rPr>
              <a:t>(e.g. customer engagement)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637420" y="1629335"/>
            <a:ext cx="1800000" cy="4191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AU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Task #2</a:t>
            </a:r>
          </a:p>
          <a:p>
            <a:pPr algn="ctr"/>
            <a:r>
              <a:rPr lang="en-AU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(e.g. scope and quote)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637420" y="2296647"/>
            <a:ext cx="1800000" cy="64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AU" sz="900" b="1" dirty="0">
                <a:latin typeface="Arial" panose="020B0604020202020204" pitchFamily="34" charset="0"/>
                <a:cs typeface="Arial" panose="020B0604020202020204" pitchFamily="34" charset="0"/>
              </a:rPr>
              <a:t>Task #</a:t>
            </a:r>
            <a:r>
              <a:rPr lang="en-AU" sz="900" b="1" baseline="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pPr algn="ctr"/>
            <a:r>
              <a:rPr lang="en-AU" sz="900" b="1" baseline="0" dirty="0">
                <a:latin typeface="Arial" panose="020B0604020202020204" pitchFamily="34" charset="0"/>
                <a:cs typeface="Arial" panose="020B0604020202020204" pitchFamily="34" charset="0"/>
              </a:rPr>
              <a:t>(e.g. collect Nomination Form)</a:t>
            </a:r>
            <a:endParaRPr lang="en-AU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Flowchart: Punched Tape 14"/>
          <p:cNvSpPr/>
          <p:nvPr/>
        </p:nvSpPr>
        <p:spPr>
          <a:xfrm>
            <a:off x="1367588" y="2183574"/>
            <a:ext cx="983040" cy="874147"/>
          </a:xfrm>
          <a:prstGeom prst="flowChartPunchedTap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AU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 B</a:t>
            </a:r>
          </a:p>
          <a:p>
            <a:pPr algn="ctr"/>
            <a:r>
              <a:rPr lang="en-AU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(e.g.</a:t>
            </a:r>
            <a:r>
              <a:rPr lang="en-AU" sz="800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Nomination Form)</a:t>
            </a:r>
            <a:endParaRPr lang="en-AU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Flowchart: Punched Tape 15"/>
          <p:cNvSpPr/>
          <p:nvPr/>
        </p:nvSpPr>
        <p:spPr>
          <a:xfrm>
            <a:off x="4724211" y="2137957"/>
            <a:ext cx="972511" cy="827176"/>
          </a:xfrm>
          <a:prstGeom prst="flowChartPunchedTap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AU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Record Y</a:t>
            </a:r>
          </a:p>
          <a:p>
            <a:pPr algn="ctr"/>
            <a:r>
              <a:rPr lang="en-AU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(e.g. signed Nomination</a:t>
            </a:r>
            <a:r>
              <a:rPr lang="en-AU" sz="800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Form)</a:t>
            </a:r>
            <a:endParaRPr lang="en-AU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Flowchart: Punched Tape 16"/>
          <p:cNvSpPr/>
          <p:nvPr/>
        </p:nvSpPr>
        <p:spPr>
          <a:xfrm>
            <a:off x="4724211" y="827872"/>
            <a:ext cx="972511" cy="676771"/>
          </a:xfrm>
          <a:prstGeom prst="flowChartPunchedTap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AU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Record X</a:t>
            </a:r>
            <a:br>
              <a:rPr lang="en-AU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(e.g. Tax invoice)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0247759" y="818165"/>
            <a:ext cx="1548000" cy="43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AU" sz="1000" b="1" dirty="0">
                <a:latin typeface="Arial" panose="020B0604020202020204" pitchFamily="34" charset="0"/>
                <a:cs typeface="Arial" panose="020B0604020202020204" pitchFamily="34" charset="0"/>
              </a:rPr>
              <a:t>Person A</a:t>
            </a:r>
          </a:p>
          <a:p>
            <a:pPr algn="ctr"/>
            <a:r>
              <a:rPr lang="en-AU" sz="1000" b="1" dirty="0">
                <a:latin typeface="Arial" panose="020B0604020202020204" pitchFamily="34" charset="0"/>
                <a:cs typeface="Arial" panose="020B0604020202020204" pitchFamily="34" charset="0"/>
              </a:rPr>
              <a:t>(e.g. Sales person)</a:t>
            </a:r>
          </a:p>
        </p:txBody>
      </p:sp>
      <p:sp>
        <p:nvSpPr>
          <p:cNvPr id="34" name="Rectangle 33"/>
          <p:cNvSpPr/>
          <p:nvPr/>
        </p:nvSpPr>
        <p:spPr>
          <a:xfrm>
            <a:off x="10247759" y="1326776"/>
            <a:ext cx="1548000" cy="43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AU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 B</a:t>
            </a:r>
          </a:p>
          <a:p>
            <a:pPr algn="ctr"/>
            <a:r>
              <a:rPr lang="en-AU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(e.g. Project Manager)</a:t>
            </a:r>
          </a:p>
        </p:txBody>
      </p:sp>
      <p:sp>
        <p:nvSpPr>
          <p:cNvPr id="35" name="Rectangle 34"/>
          <p:cNvSpPr/>
          <p:nvPr/>
        </p:nvSpPr>
        <p:spPr>
          <a:xfrm>
            <a:off x="10247759" y="1856998"/>
            <a:ext cx="1548000" cy="432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AU" sz="1000" b="1" dirty="0">
                <a:latin typeface="Arial" panose="020B0604020202020204" pitchFamily="34" charset="0"/>
                <a:cs typeface="Arial" panose="020B0604020202020204" pitchFamily="34" charset="0"/>
              </a:rPr>
              <a:t>Person C</a:t>
            </a:r>
          </a:p>
          <a:p>
            <a:pPr algn="ctr"/>
            <a:r>
              <a:rPr lang="en-AU" sz="1000" b="1" dirty="0">
                <a:latin typeface="Arial" panose="020B0604020202020204" pitchFamily="34" charset="0"/>
                <a:cs typeface="Arial" panose="020B0604020202020204" pitchFamily="34" charset="0"/>
              </a:rPr>
              <a:t>(e.g. Installer)</a:t>
            </a:r>
          </a:p>
        </p:txBody>
      </p:sp>
      <p:sp>
        <p:nvSpPr>
          <p:cNvPr id="36" name="TextBox 42"/>
          <p:cNvSpPr txBox="1"/>
          <p:nvPr/>
        </p:nvSpPr>
        <p:spPr>
          <a:xfrm>
            <a:off x="10206857" y="570879"/>
            <a:ext cx="1632178" cy="24622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ctr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AU" sz="1000" b="1" dirty="0">
                <a:latin typeface="Arial" panose="020B0604020202020204" pitchFamily="34" charset="0"/>
                <a:cs typeface="Arial" panose="020B0604020202020204" pitchFamily="34" charset="0"/>
              </a:rPr>
              <a:t>Roles &amp; responsibilities</a:t>
            </a:r>
          </a:p>
        </p:txBody>
      </p:sp>
      <p:sp>
        <p:nvSpPr>
          <p:cNvPr id="37" name="Rectangle 36"/>
          <p:cNvSpPr/>
          <p:nvPr/>
        </p:nvSpPr>
        <p:spPr>
          <a:xfrm>
            <a:off x="10247759" y="2379571"/>
            <a:ext cx="1548000" cy="432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AU" sz="1000" b="1" dirty="0">
                <a:latin typeface="Arial" panose="020B0604020202020204" pitchFamily="34" charset="0"/>
                <a:cs typeface="Arial" panose="020B0604020202020204" pitchFamily="34" charset="0"/>
              </a:rPr>
              <a:t>Person D</a:t>
            </a:r>
          </a:p>
          <a:p>
            <a:pPr algn="ctr"/>
            <a:r>
              <a:rPr lang="en-AU" sz="1000" b="1" dirty="0">
                <a:latin typeface="Arial" panose="020B0604020202020204" pitchFamily="34" charset="0"/>
                <a:cs typeface="Arial" panose="020B0604020202020204" pitchFamily="34" charset="0"/>
              </a:rPr>
              <a:t>(e.g. QA Manager)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0151558" y="537311"/>
            <a:ext cx="1771650" cy="2353893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AU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637420" y="3537861"/>
            <a:ext cx="1800000" cy="57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AU" sz="900" b="1" dirty="0">
                <a:latin typeface="Arial" panose="020B0604020202020204" pitchFamily="34" charset="0"/>
                <a:cs typeface="Arial" panose="020B0604020202020204" pitchFamily="34" charset="0"/>
              </a:rPr>
              <a:t>Task #15</a:t>
            </a:r>
          </a:p>
          <a:p>
            <a:pPr algn="ctr"/>
            <a:r>
              <a:rPr lang="en-AU" sz="900" b="1" dirty="0">
                <a:latin typeface="Arial" panose="020B0604020202020204" pitchFamily="34" charset="0"/>
                <a:cs typeface="Arial" panose="020B0604020202020204" pitchFamily="34" charset="0"/>
              </a:rPr>
              <a:t>(e.g.</a:t>
            </a:r>
            <a:r>
              <a:rPr lang="en-AU" sz="900" b="1" baseline="0" dirty="0">
                <a:latin typeface="Arial" panose="020B0604020202020204" pitchFamily="34" charset="0"/>
                <a:cs typeface="Arial" panose="020B0604020202020204" pitchFamily="34" charset="0"/>
              </a:rPr>
              <a:t> Implementation)</a:t>
            </a:r>
            <a:endParaRPr lang="en-AU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637420" y="4728335"/>
            <a:ext cx="1800000" cy="57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AU" sz="900" b="1" dirty="0">
                <a:latin typeface="Arial" panose="020B0604020202020204" pitchFamily="34" charset="0"/>
                <a:cs typeface="Arial" panose="020B0604020202020204" pitchFamily="34" charset="0"/>
              </a:rPr>
              <a:t>Task #20</a:t>
            </a:r>
          </a:p>
          <a:p>
            <a:pPr algn="ctr"/>
            <a:r>
              <a:rPr lang="en-AU" sz="900" b="1" dirty="0">
                <a:latin typeface="Arial" panose="020B0604020202020204" pitchFamily="34" charset="0"/>
                <a:cs typeface="Arial" panose="020B0604020202020204" pitchFamily="34" charset="0"/>
              </a:rPr>
              <a:t>(e.g.</a:t>
            </a:r>
            <a:r>
              <a:rPr lang="en-AU" sz="900" b="1" baseline="0" dirty="0">
                <a:latin typeface="Arial" panose="020B0604020202020204" pitchFamily="34" charset="0"/>
                <a:cs typeface="Arial" panose="020B0604020202020204" pitchFamily="34" charset="0"/>
              </a:rPr>
              <a:t> calculate ESCs/PRCs)</a:t>
            </a:r>
            <a:endParaRPr lang="en-AU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637420" y="5918802"/>
            <a:ext cx="1800000" cy="56286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AU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Task</a:t>
            </a:r>
            <a:r>
              <a:rPr lang="en-AU" sz="900" b="1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#25</a:t>
            </a:r>
          </a:p>
          <a:p>
            <a:pPr algn="ctr"/>
            <a:r>
              <a:rPr lang="en-AU" sz="900" b="1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(e.g. ESC/PRC registration)</a:t>
            </a:r>
            <a:endParaRPr lang="en-AU" sz="9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Flowchart: Punched Tape 45"/>
          <p:cNvSpPr/>
          <p:nvPr/>
        </p:nvSpPr>
        <p:spPr>
          <a:xfrm>
            <a:off x="4694535" y="4593912"/>
            <a:ext cx="972511" cy="836636"/>
          </a:xfrm>
          <a:prstGeom prst="flowChartPunchedTap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AU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Record Z</a:t>
            </a:r>
          </a:p>
          <a:p>
            <a:pPr algn="ctr"/>
            <a:r>
              <a:rPr lang="en-AU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(e.g. calculation spreadsheet)</a:t>
            </a:r>
          </a:p>
        </p:txBody>
      </p:sp>
      <p:sp>
        <p:nvSpPr>
          <p:cNvPr id="48" name="Flowchart: Magnetic Disk 47"/>
          <p:cNvSpPr/>
          <p:nvPr/>
        </p:nvSpPr>
        <p:spPr>
          <a:xfrm>
            <a:off x="8364682" y="3397378"/>
            <a:ext cx="1230627" cy="809625"/>
          </a:xfrm>
          <a:prstGeom prst="flowChartMagneticDisk">
            <a:avLst/>
          </a:prstGeom>
          <a:solidFill>
            <a:schemeClr val="bg1">
              <a:lumMod val="50000"/>
            </a:schemeClr>
          </a:solidFill>
          <a:ln w="12700">
            <a:solidFill>
              <a:sysClr val="windowText" lastClr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AU" sz="1000" b="1" dirty="0"/>
              <a:t>Records </a:t>
            </a:r>
            <a:br>
              <a:rPr lang="en-AU" sz="1000" b="1" dirty="0"/>
            </a:br>
            <a:r>
              <a:rPr lang="en-AU" sz="1000" b="1" dirty="0"/>
              <a:t>management system</a:t>
            </a:r>
          </a:p>
        </p:txBody>
      </p:sp>
      <p:sp>
        <p:nvSpPr>
          <p:cNvPr id="49" name="Flowchart: Decision 48"/>
          <p:cNvSpPr/>
          <p:nvPr/>
        </p:nvSpPr>
        <p:spPr>
          <a:xfrm>
            <a:off x="6013357" y="763663"/>
            <a:ext cx="1337310" cy="792000"/>
          </a:xfrm>
          <a:prstGeom prst="flowChartDecision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AU" sz="1000" b="1" dirty="0">
                <a:latin typeface="Arial" panose="020B0604020202020204" pitchFamily="34" charset="0"/>
                <a:cs typeface="Arial" panose="020B0604020202020204" pitchFamily="34" charset="0"/>
              </a:rPr>
              <a:t>QA step</a:t>
            </a:r>
          </a:p>
          <a:p>
            <a:pPr algn="ctr"/>
            <a:r>
              <a:rPr lang="en-AU" sz="1000" b="1" dirty="0">
                <a:latin typeface="Arial" panose="020B0604020202020204" pitchFamily="34" charset="0"/>
                <a:cs typeface="Arial" panose="020B0604020202020204" pitchFamily="34" charset="0"/>
              </a:rPr>
              <a:t>Pass? </a:t>
            </a:r>
            <a:r>
              <a:rPr lang="en-AU" sz="900" b="1" dirty="0">
                <a:latin typeface="Arial" panose="020B0604020202020204" pitchFamily="34" charset="0"/>
                <a:cs typeface="Arial" panose="020B0604020202020204" pitchFamily="34" charset="0"/>
              </a:rPr>
              <a:t>(Y/N)</a:t>
            </a:r>
          </a:p>
        </p:txBody>
      </p:sp>
      <p:sp>
        <p:nvSpPr>
          <p:cNvPr id="50" name="Flowchart: Decision 49"/>
          <p:cNvSpPr/>
          <p:nvPr/>
        </p:nvSpPr>
        <p:spPr>
          <a:xfrm>
            <a:off x="6013357" y="2162414"/>
            <a:ext cx="1337310" cy="792000"/>
          </a:xfrm>
          <a:prstGeom prst="flowChartDecision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AU" sz="1000" b="1" dirty="0">
                <a:latin typeface="Arial" panose="020B0604020202020204" pitchFamily="34" charset="0"/>
                <a:cs typeface="Arial" panose="020B0604020202020204" pitchFamily="34" charset="0"/>
              </a:rPr>
              <a:t>QA step</a:t>
            </a:r>
          </a:p>
          <a:p>
            <a:pPr algn="ctr"/>
            <a:r>
              <a:rPr lang="en-AU" sz="1000" b="1" dirty="0">
                <a:latin typeface="Arial" panose="020B0604020202020204" pitchFamily="34" charset="0"/>
                <a:cs typeface="Arial" panose="020B0604020202020204" pitchFamily="34" charset="0"/>
              </a:rPr>
              <a:t>Pass? </a:t>
            </a:r>
            <a:r>
              <a:rPr lang="en-AU" sz="900" b="1" dirty="0">
                <a:latin typeface="Arial" panose="020B0604020202020204" pitchFamily="34" charset="0"/>
                <a:cs typeface="Arial" panose="020B0604020202020204" pitchFamily="34" charset="0"/>
              </a:rPr>
              <a:t>(Y/N)</a:t>
            </a:r>
          </a:p>
        </p:txBody>
      </p:sp>
      <p:sp>
        <p:nvSpPr>
          <p:cNvPr id="51" name="Flowchart: Decision 50"/>
          <p:cNvSpPr/>
          <p:nvPr/>
        </p:nvSpPr>
        <p:spPr>
          <a:xfrm>
            <a:off x="6013357" y="4575050"/>
            <a:ext cx="1337310" cy="792000"/>
          </a:xfrm>
          <a:prstGeom prst="flowChartDecision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AU" sz="1000" b="1" dirty="0">
                <a:latin typeface="Arial" panose="020B0604020202020204" pitchFamily="34" charset="0"/>
                <a:cs typeface="Arial" panose="020B0604020202020204" pitchFamily="34" charset="0"/>
              </a:rPr>
              <a:t>QA step</a:t>
            </a:r>
          </a:p>
          <a:p>
            <a:pPr algn="ctr"/>
            <a:r>
              <a:rPr lang="en-AU" sz="1000" b="1" dirty="0">
                <a:latin typeface="Arial" panose="020B0604020202020204" pitchFamily="34" charset="0"/>
                <a:cs typeface="Arial" panose="020B0604020202020204" pitchFamily="34" charset="0"/>
              </a:rPr>
              <a:t>Pass? </a:t>
            </a:r>
            <a:r>
              <a:rPr lang="en-AU" sz="900" b="1" dirty="0">
                <a:latin typeface="Arial" panose="020B0604020202020204" pitchFamily="34" charset="0"/>
                <a:cs typeface="Arial" panose="020B0604020202020204" pitchFamily="34" charset="0"/>
              </a:rPr>
              <a:t>(Y/N)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3537420" y="1381124"/>
            <a:ext cx="0" cy="21097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3537420" y="2043783"/>
            <a:ext cx="0" cy="21097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3537420" y="2932189"/>
            <a:ext cx="0" cy="21097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3537420" y="3304528"/>
            <a:ext cx="0" cy="21097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3531540" y="4113484"/>
            <a:ext cx="0" cy="21097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3538466" y="4504877"/>
            <a:ext cx="0" cy="21097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3538466" y="5294590"/>
            <a:ext cx="0" cy="21097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3538466" y="5685983"/>
            <a:ext cx="0" cy="21097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V="1">
            <a:off x="2352082" y="1162176"/>
            <a:ext cx="256855" cy="606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V="1">
            <a:off x="2357684" y="2550535"/>
            <a:ext cx="256855" cy="606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V="1">
            <a:off x="4445530" y="1168543"/>
            <a:ext cx="256855" cy="606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V="1">
            <a:off x="4437420" y="2560662"/>
            <a:ext cx="256855" cy="606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V="1">
            <a:off x="4424248" y="4998344"/>
            <a:ext cx="256855" cy="606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2297137" y="86709"/>
            <a:ext cx="6754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Example of activity delivery process flowchart for ESS &amp; PDRS activities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0632282" y="6296996"/>
            <a:ext cx="824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900" dirty="0"/>
              <a:t>Version 1.1</a:t>
            </a:r>
          </a:p>
          <a:p>
            <a:r>
              <a:rPr lang="en-AU" sz="900" dirty="0"/>
              <a:t>October 2022</a:t>
            </a:r>
          </a:p>
        </p:txBody>
      </p:sp>
      <p:cxnSp>
        <p:nvCxnSpPr>
          <p:cNvPr id="72" name="Straight Arrow Connector 71"/>
          <p:cNvCxnSpPr/>
          <p:nvPr/>
        </p:nvCxnSpPr>
        <p:spPr>
          <a:xfrm flipV="1">
            <a:off x="5686142" y="1153602"/>
            <a:ext cx="256855" cy="606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49" idx="3"/>
          </p:cNvCxnSpPr>
          <p:nvPr/>
        </p:nvCxnSpPr>
        <p:spPr>
          <a:xfrm flipV="1">
            <a:off x="7350667" y="1153602"/>
            <a:ext cx="1651936" cy="6061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flipH="1">
            <a:off x="8982075" y="1155859"/>
            <a:ext cx="20528" cy="222376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7366562" y="891544"/>
            <a:ext cx="2600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200" dirty="0"/>
              <a:t>Y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6293250" y="657320"/>
            <a:ext cx="2840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200" dirty="0"/>
              <a:t>N</a:t>
            </a:r>
          </a:p>
        </p:txBody>
      </p:sp>
      <p:cxnSp>
        <p:nvCxnSpPr>
          <p:cNvPr id="94" name="Straight Arrow Connector 93"/>
          <p:cNvCxnSpPr/>
          <p:nvPr/>
        </p:nvCxnSpPr>
        <p:spPr>
          <a:xfrm>
            <a:off x="3531540" y="679276"/>
            <a:ext cx="3135602" cy="0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>
            <a:off x="3531540" y="679260"/>
            <a:ext cx="0" cy="21228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 flipV="1">
            <a:off x="5692520" y="2544474"/>
            <a:ext cx="256855" cy="606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 flipV="1">
            <a:off x="7342565" y="2544474"/>
            <a:ext cx="1639510" cy="7071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7366562" y="2300935"/>
            <a:ext cx="2600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200" dirty="0"/>
              <a:t>Y</a:t>
            </a:r>
          </a:p>
        </p:txBody>
      </p:sp>
      <p:cxnSp>
        <p:nvCxnSpPr>
          <p:cNvPr id="111" name="Straight Connector 110"/>
          <p:cNvCxnSpPr/>
          <p:nvPr/>
        </p:nvCxnSpPr>
        <p:spPr>
          <a:xfrm>
            <a:off x="6667142" y="2093732"/>
            <a:ext cx="5345" cy="784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>
            <a:off x="3545392" y="2093732"/>
            <a:ext cx="3121749" cy="0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6671896" y="679260"/>
            <a:ext cx="5345" cy="784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/>
          <p:cNvSpPr txBox="1"/>
          <p:nvPr/>
        </p:nvSpPr>
        <p:spPr>
          <a:xfrm>
            <a:off x="6293250" y="2076432"/>
            <a:ext cx="2840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200" dirty="0"/>
              <a:t>N</a:t>
            </a:r>
          </a:p>
        </p:txBody>
      </p:sp>
      <p:cxnSp>
        <p:nvCxnSpPr>
          <p:cNvPr id="128" name="Straight Arrow Connector 127"/>
          <p:cNvCxnSpPr/>
          <p:nvPr/>
        </p:nvCxnSpPr>
        <p:spPr>
          <a:xfrm flipV="1">
            <a:off x="5677774" y="4964989"/>
            <a:ext cx="256855" cy="606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TextBox 128"/>
          <p:cNvSpPr txBox="1"/>
          <p:nvPr/>
        </p:nvSpPr>
        <p:spPr>
          <a:xfrm>
            <a:off x="7366562" y="4691020"/>
            <a:ext cx="2600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200" dirty="0"/>
              <a:t>Y</a:t>
            </a:r>
          </a:p>
        </p:txBody>
      </p:sp>
      <p:cxnSp>
        <p:nvCxnSpPr>
          <p:cNvPr id="130" name="Straight Arrow Connector 129"/>
          <p:cNvCxnSpPr/>
          <p:nvPr/>
        </p:nvCxnSpPr>
        <p:spPr>
          <a:xfrm flipV="1">
            <a:off x="7339100" y="4951703"/>
            <a:ext cx="1639510" cy="7071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/>
          <p:cNvCxnSpPr/>
          <p:nvPr/>
        </p:nvCxnSpPr>
        <p:spPr>
          <a:xfrm flipV="1">
            <a:off x="8982075" y="4224755"/>
            <a:ext cx="0" cy="74023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TextBox 132"/>
          <p:cNvSpPr txBox="1"/>
          <p:nvPr/>
        </p:nvSpPr>
        <p:spPr>
          <a:xfrm>
            <a:off x="6682669" y="5343779"/>
            <a:ext cx="2840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200" dirty="0"/>
              <a:t>N</a:t>
            </a:r>
          </a:p>
        </p:txBody>
      </p:sp>
      <p:cxnSp>
        <p:nvCxnSpPr>
          <p:cNvPr id="135" name="Straight Arrow Connector 134"/>
          <p:cNvCxnSpPr/>
          <p:nvPr/>
        </p:nvCxnSpPr>
        <p:spPr>
          <a:xfrm>
            <a:off x="6681212" y="5367050"/>
            <a:ext cx="0" cy="22596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Rectangle 135"/>
          <p:cNvSpPr/>
          <p:nvPr/>
        </p:nvSpPr>
        <p:spPr>
          <a:xfrm>
            <a:off x="5856584" y="5627733"/>
            <a:ext cx="1622880" cy="30324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AU" sz="1200" b="1" dirty="0">
                <a:solidFill>
                  <a:schemeClr val="bg1"/>
                </a:solidFill>
              </a:rPr>
              <a:t>ESCs/PRCs not</a:t>
            </a:r>
            <a:r>
              <a:rPr lang="en-AU" sz="1200" b="1" baseline="0" dirty="0">
                <a:solidFill>
                  <a:schemeClr val="bg1"/>
                </a:solidFill>
              </a:rPr>
              <a:t> eligible</a:t>
            </a:r>
            <a:endParaRPr lang="en-AU" sz="1200" b="1" dirty="0">
              <a:solidFill>
                <a:schemeClr val="bg1"/>
              </a:solidFill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10084531" y="3026981"/>
            <a:ext cx="191555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dirty="0"/>
              <a:t>This sample process flowchart is meant to </a:t>
            </a:r>
            <a:r>
              <a:rPr lang="en-AU" sz="1000"/>
              <a:t>be used as </a:t>
            </a:r>
            <a:r>
              <a:rPr lang="en-AU" sz="1000" dirty="0"/>
              <a:t>a guide only. </a:t>
            </a:r>
          </a:p>
          <a:p>
            <a:endParaRPr lang="en-AU" sz="1000" dirty="0"/>
          </a:p>
          <a:p>
            <a:r>
              <a:rPr lang="en-AU" sz="1000" dirty="0"/>
              <a:t>You need to develop your own flowchart that describes the delivery process for your proposed activities.</a:t>
            </a:r>
          </a:p>
        </p:txBody>
      </p:sp>
      <p:sp>
        <p:nvSpPr>
          <p:cNvPr id="139" name="Flowchart: Punched Tape 138"/>
          <p:cNvSpPr/>
          <p:nvPr/>
        </p:nvSpPr>
        <p:spPr>
          <a:xfrm>
            <a:off x="1367588" y="4619081"/>
            <a:ext cx="983040" cy="874147"/>
          </a:xfrm>
          <a:prstGeom prst="flowChartPunchedTap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AU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</a:p>
        </p:txBody>
      </p:sp>
      <p:cxnSp>
        <p:nvCxnSpPr>
          <p:cNvPr id="140" name="Straight Arrow Connector 139"/>
          <p:cNvCxnSpPr/>
          <p:nvPr/>
        </p:nvCxnSpPr>
        <p:spPr>
          <a:xfrm flipV="1">
            <a:off x="2357684" y="5004668"/>
            <a:ext cx="256855" cy="606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8467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274</TotalTime>
  <Words>286</Words>
  <Application>Microsoft Office PowerPoint</Application>
  <PresentationFormat>Widescreen</PresentationFormat>
  <Paragraphs>60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IPART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Liz Mayfield</dc:creator>
  <cp:lastModifiedBy>Liz Mayfield</cp:lastModifiedBy>
  <cp:revision>27</cp:revision>
  <dcterms:created xsi:type="dcterms:W3CDTF">2020-07-07T01:38:21Z</dcterms:created>
  <dcterms:modified xsi:type="dcterms:W3CDTF">2022-09-28T04:08:09Z</dcterms:modified>
</cp:coreProperties>
</file>